
<file path=[Content_Types].xml><?xml version="1.0" encoding="utf-8"?>
<Types xmlns="http://schemas.openxmlformats.org/package/2006/content-types">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57" r:id="rId3"/>
    <p:sldId id="259" r:id="rId4"/>
    <p:sldId id="263" r:id="rId5"/>
    <p:sldId id="264" r:id="rId6"/>
    <p:sldId id="265" r:id="rId7"/>
    <p:sldId id="262" r:id="rId8"/>
    <p:sldId id="267" r:id="rId9"/>
    <p:sldId id="268" r:id="rId10"/>
    <p:sldId id="269" r:id="rId11"/>
    <p:sldId id="271" r:id="rId12"/>
    <p:sldId id="260" r:id="rId13"/>
    <p:sldId id="270" r:id="rId14"/>
    <p:sldId id="275" r:id="rId15"/>
    <p:sldId id="276" r:id="rId16"/>
    <p:sldId id="281" r:id="rId17"/>
    <p:sldId id="282" r:id="rId18"/>
    <p:sldId id="283" r:id="rId19"/>
    <p:sldId id="284" r:id="rId20"/>
    <p:sldId id="285" r:id="rId21"/>
    <p:sldId id="286" r:id="rId22"/>
    <p:sldId id="287" r:id="rId23"/>
    <p:sldId id="288" r:id="rId24"/>
    <p:sldId id="289" r:id="rId25"/>
    <p:sldId id="261" r:id="rId26"/>
    <p:sldId id="273" r:id="rId27"/>
    <p:sldId id="290" r:id="rId28"/>
    <p:sldId id="291" r:id="rId29"/>
    <p:sldId id="278" r:id="rId30"/>
    <p:sldId id="28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1376" autoAdjust="0"/>
    <p:restoredTop sz="86418" autoAdjust="0"/>
  </p:normalViewPr>
  <p:slideViewPr>
    <p:cSldViewPr snapToGrid="0" showGuides="1">
      <p:cViewPr varScale="1">
        <p:scale>
          <a:sx n="88" d="100"/>
          <a:sy n="88" d="100"/>
        </p:scale>
        <p:origin x="192" y="704"/>
      </p:cViewPr>
      <p:guideLst>
        <p:guide orient="horz" pos="2137"/>
        <p:guide pos="3885"/>
        <p:guide orient="horz" pos="15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我叫陈小龙，是计算机技术与科学专业的一名学生。</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。这篇论文是在我的祝园园老师的悉心指导下完成的。</a:t>
            </a:r>
            <a:endParaRPr lang="en-US" altLang="zh-CN" dirty="0"/>
          </a:p>
          <a:p>
            <a:endParaRPr lang="en-US" altLang="zh-CN" dirty="0"/>
          </a:p>
          <a:p>
            <a:endParaRPr lang="en-US" altLang="zh-CN" dirty="0"/>
          </a:p>
          <a:p>
            <a:r>
              <a:rPr lang="en-US" altLang="zh-CN" dirty="0"/>
              <a:t>——————————————————————————</a:t>
            </a:r>
          </a:p>
          <a:p>
            <a:r>
              <a:rPr lang="zh-CN" altLang="en-US" dirty="0"/>
              <a:t>在这里我要对我的导师表示感谢！</a:t>
            </a:r>
            <a:endParaRPr lang="en-US" altLang="zh-CN" dirty="0"/>
          </a:p>
          <a:p>
            <a:r>
              <a:rPr lang="zh-CN" altLang="en-US" dirty="0"/>
              <a:t>也要向各位老师不辞辛苦参加我的论文答辩表示感谢！</a:t>
            </a:r>
            <a:endParaRPr lang="en-US" altLang="zh-CN" dirty="0"/>
          </a:p>
          <a:p>
            <a:endParaRPr lang="en-US" altLang="zh-CN" dirty="0"/>
          </a:p>
          <a:p>
            <a:r>
              <a:rPr lang="en-US" altLang="zh-CN" dirty="0"/>
              <a:t>——————————————————————————</a:t>
            </a:r>
          </a:p>
          <a:p>
            <a:endParaRPr lang="en-US" altLang="zh-CN" dirty="0"/>
          </a:p>
          <a:p>
            <a:r>
              <a:rPr lang="zh-CN" altLang="en-US" dirty="0"/>
              <a:t>下面，我将本论文设计的目的和主要的内容向各位老师进行汇报，恳请各位老师批评指导！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a:t>Pandas</a:t>
            </a:r>
            <a:r>
              <a:rPr kumimoji="1" lang="zh-CN" altLang="en-US" dirty="0"/>
              <a:t>处理</a:t>
            </a:r>
            <a:r>
              <a:rPr kumimoji="1" lang="en-US" altLang="zh-CN" dirty="0"/>
              <a:t>CSV</a:t>
            </a:r>
            <a:r>
              <a:rPr kumimoji="1" lang="zh-CN" altLang="en-US" dirty="0"/>
              <a:t>文件</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Jni</a:t>
            </a:r>
            <a:r>
              <a:rPr kumimoji="1" lang="zh-CN" altLang="en-US" dirty="0"/>
              <a:t>用于</a:t>
            </a:r>
            <a:r>
              <a:rPr kumimoji="1" lang="en-US" altLang="zh-CN" dirty="0"/>
              <a:t>Java</a:t>
            </a:r>
            <a:r>
              <a:rPr kumimoji="1" lang="zh-CN" altLang="en-US" dirty="0"/>
              <a:t>和</a:t>
            </a:r>
            <a:r>
              <a:rPr kumimoji="1" lang="en-US" altLang="zh-CN" dirty="0"/>
              <a:t>C/C++</a:t>
            </a:r>
            <a:r>
              <a:rPr kumimoji="1" lang="zh-CN" altLang="en-US" dirty="0"/>
              <a:t> 的相互调用</a:t>
            </a:r>
            <a:endParaRPr kumimoji="1" lang="en-US" altLang="zh-CN" dirty="0"/>
          </a:p>
          <a:p>
            <a:pPr marL="171450" indent="-171450">
              <a:buFontTx/>
              <a:buChar char="-"/>
            </a:pPr>
            <a:endParaRPr kumimoji="1" lang="en-US" altLang="zh-CN" dirty="0"/>
          </a:p>
          <a:p>
            <a:pPr marL="171450" indent="-171450">
              <a:buFontTx/>
              <a:buChar char="-"/>
            </a:pPr>
            <a:r>
              <a:rPr kumimoji="1" lang="en-US" altLang="zh-CN" dirty="0"/>
              <a:t>Cypher</a:t>
            </a:r>
            <a:r>
              <a:rPr kumimoji="1" lang="zh-CN" altLang="en-US" dirty="0"/>
              <a:t>类似于</a:t>
            </a:r>
            <a:r>
              <a:rPr kumimoji="1" lang="en-US" altLang="zh-CN" dirty="0" err="1"/>
              <a:t>Sql</a:t>
            </a:r>
            <a:r>
              <a:rPr kumimoji="1" lang="zh-CN" altLang="en-US" dirty="0"/>
              <a:t>语言。</a:t>
            </a:r>
            <a:r>
              <a:rPr kumimoji="1" lang="en-US" altLang="zh-CN" dirty="0"/>
              <a:t>Neo4j</a:t>
            </a:r>
            <a:r>
              <a:rPr kumimoji="1" lang="zh-CN" altLang="en-US" dirty="0"/>
              <a:t>是扩展</a:t>
            </a:r>
            <a:r>
              <a:rPr kumimoji="1" lang="en-US" altLang="zh-CN" dirty="0"/>
              <a:t>Neo4j</a:t>
            </a:r>
            <a:r>
              <a:rPr kumimoji="1" lang="zh-CN" altLang="en-US" dirty="0"/>
              <a:t>算法扩展的方式</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Vue</a:t>
            </a:r>
            <a:r>
              <a:rPr kumimoji="1" lang="zh-CN" altLang="en-US" dirty="0"/>
              <a:t>和</a:t>
            </a:r>
            <a:r>
              <a:rPr kumimoji="1" lang="en-US" altLang="zh-CN" dirty="0" err="1"/>
              <a:t>Springboot</a:t>
            </a:r>
            <a:r>
              <a:rPr kumimoji="1" lang="zh-CN" altLang="en-US" dirty="0"/>
              <a:t> </a:t>
            </a:r>
            <a:r>
              <a:rPr kumimoji="1" lang="zh-CN" altLang="en-US"/>
              <a:t>实现系统功能</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130917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25</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26</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27</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err="1"/>
              <a:t>Equitruss</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主要从 数据建模与预处理、算法集成。系统实现架构三个方面 介绍研究方法</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267401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xml"/><Relationship Id="rId7" Type="http://schemas.openxmlformats.org/officeDocument/2006/relationships/notesSlide" Target="../notesSlides/notesSlide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4.xml"/><Relationship Id="rId7" Type="http://schemas.microsoft.com/office/2007/relationships/hdphoto" Target="../media/hdphoto14.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8.png"/><Relationship Id="rId5" Type="http://schemas.microsoft.com/office/2007/relationships/hdphoto" Target="../media/hdphoto13.wdp"/><Relationship Id="rId4" Type="http://schemas.openxmlformats.org/officeDocument/2006/relationships/image" Target="../media/image17.png"/><Relationship Id="rId9" Type="http://schemas.microsoft.com/office/2007/relationships/hdphoto" Target="../media/hdphoto15.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26.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2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2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5" Type="http://schemas.openxmlformats.org/officeDocument/2006/relationships/image" Target="../media/image2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5" Type="http://schemas.openxmlformats.org/officeDocument/2006/relationships/image" Target="../media/image30.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31.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7.wdp"/></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7.wdp"/></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7.wdp"/></Relationships>
</file>

<file path=ppt/slides/_rels/slide2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9.wdp"/><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1.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strVal val="#ppt_x"/>
                                          </p:val>
                                        </p:tav>
                                        <p:tav tm="100000">
                                          <p:val>
                                            <p:strVal val="#ppt_x"/>
                                          </p:val>
                                        </p:tav>
                                      </p:tavLst>
                                    </p:anim>
                                    <p:anim calcmode="lin" valueType="num">
                                      <p:cBhvr>
                                        <p:cTn id="18" dur="500" fill="hold"/>
                                        <p:tgtEl>
                                          <p:spTgt spid="35"/>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par>
                                <p:cTn id="22" presetID="16" presetClass="entr" presetSubtype="2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4"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grpSp>
        <p:nvGrpSpPr>
          <p:cNvPr id="2" name="组合 1">
            <a:extLst>
              <a:ext uri="{FF2B5EF4-FFF2-40B4-BE49-F238E27FC236}">
                <a16:creationId xmlns:a16="http://schemas.microsoft.com/office/drawing/2014/main" id="{ACD7D3E8-9ECE-804A-806E-E9A21A9E3CF9}"/>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633984"/>
            <a:chOff x="4668935" y="4769050"/>
            <a:chExt cx="6012766" cy="633984"/>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0ED3E-0652-F749-AE89-09E586DFE156}"/>
              </a:ext>
            </a:extLst>
          </p:cNvPr>
          <p:cNvGrpSpPr/>
          <p:nvPr/>
        </p:nvGrpSpPr>
        <p:grpSpPr>
          <a:xfrm>
            <a:off x="0" y="479236"/>
            <a:ext cx="5853584" cy="584775"/>
            <a:chOff x="0" y="479236"/>
            <a:chExt cx="5853584" cy="584775"/>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研究运行过程</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344007" y="6026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在前两个阶段基础上选取合适的软件脚骨，开发实现功能需求。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300" fill="hold"/>
                                        <p:tgtEl>
                                          <p:spTgt spid="55"/>
                                        </p:tgtEl>
                                        <p:attrNameLst>
                                          <p:attrName>ppt_w</p:attrName>
                                        </p:attrNameLst>
                                      </p:cBhvr>
                                      <p:tavLst>
                                        <p:tav tm="0">
                                          <p:val>
                                            <p:fltVal val="0"/>
                                          </p:val>
                                        </p:tav>
                                        <p:tav tm="100000">
                                          <p:val>
                                            <p:strVal val="#ppt_w"/>
                                          </p:val>
                                        </p:tav>
                                      </p:tavLst>
                                    </p:anim>
                                    <p:anim calcmode="lin" valueType="num">
                                      <p:cBhvr>
                                        <p:cTn id="16" dur="300" fill="hold"/>
                                        <p:tgtEl>
                                          <p:spTgt spid="55"/>
                                        </p:tgtEl>
                                        <p:attrNameLst>
                                          <p:attrName>ppt_h</p:attrName>
                                        </p:attrNameLst>
                                      </p:cBhvr>
                                      <p:tavLst>
                                        <p:tav tm="0">
                                          <p:val>
                                            <p:fltVal val="0"/>
                                          </p:val>
                                        </p:tav>
                                        <p:tav tm="100000">
                                          <p:val>
                                            <p:strVal val="#ppt_h"/>
                                          </p:val>
                                        </p:tav>
                                      </p:tavLst>
                                    </p:anim>
                                    <p:animEffect transition="in" filter="fade">
                                      <p:cBhvr>
                                        <p:cTn id="17" dur="300"/>
                                        <p:tgtEl>
                                          <p:spTgt spid="55"/>
                                        </p:tgtEl>
                                      </p:cBhvr>
                                    </p:animEffect>
                                  </p:childTnLst>
                                </p:cTn>
                              </p:par>
                            </p:childTnLst>
                          </p:cTn>
                        </p:par>
                        <p:par>
                          <p:cTn id="18" fill="hold">
                            <p:stCondLst>
                              <p:cond delay="10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250"/>
                                  </p:stCondLst>
                                  <p:iterate type="wd">
                                    <p:tmPct val="4000"/>
                                  </p:iterate>
                                  <p:childTnLst>
                                    <p:set>
                                      <p:cBhvr>
                                        <p:cTn id="26" dur="1" fill="hold">
                                          <p:stCondLst>
                                            <p:cond delay="0"/>
                                          </p:stCondLst>
                                        </p:cTn>
                                        <p:tgtEl>
                                          <p:spTgt spid="27"/>
                                        </p:tgtEl>
                                        <p:attrNameLst>
                                          <p:attrName>style.visibility</p:attrName>
                                        </p:attrNameLst>
                                      </p:cBhvr>
                                      <p:to>
                                        <p:strVal val="visible"/>
                                      </p:to>
                                    </p:set>
                                    <p:animEffect transition="in" filter="fade">
                                      <p:cBhvr>
                                        <p:cTn id="27" dur="4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300"/>
                                        <p:tgtEl>
                                          <p:spTgt spid="37"/>
                                        </p:tgtEl>
                                      </p:cBhvr>
                                    </p:animEffect>
                                  </p:childTnLst>
                                </p:cTn>
                              </p:par>
                              <p:par>
                                <p:cTn id="33" presetID="2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3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4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400"/>
                                        <p:tgtEl>
                                          <p:spTgt spid="43"/>
                                        </p:tgtEl>
                                      </p:cBhvr>
                                    </p:animEffect>
                                  </p:childTnLst>
                                </p:cTn>
                              </p:par>
                              <p:par>
                                <p:cTn id="42" presetID="10" presetClass="entr" presetSubtype="0" fill="hold" grpId="0" nodeType="withEffect">
                                  <p:stCondLst>
                                    <p:cond delay="250"/>
                                  </p:stCondLst>
                                  <p:iterate type="wd">
                                    <p:tmPct val="4000"/>
                                  </p:iterate>
                                  <p:childTnLst>
                                    <p:set>
                                      <p:cBhvr>
                                        <p:cTn id="43" dur="1" fill="hold">
                                          <p:stCondLst>
                                            <p:cond delay="0"/>
                                          </p:stCondLst>
                                        </p:cTn>
                                        <p:tgtEl>
                                          <p:spTgt spid="42"/>
                                        </p:tgtEl>
                                        <p:attrNameLst>
                                          <p:attrName>style.visibility</p:attrName>
                                        </p:attrNameLst>
                                      </p:cBhvr>
                                      <p:to>
                                        <p:strVal val="visible"/>
                                      </p:to>
                                    </p:set>
                                    <p:animEffect transition="in" filter="fade">
                                      <p:cBhvr>
                                        <p:cTn id="44" dur="4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300"/>
                                        <p:tgtEl>
                                          <p:spTgt spid="41"/>
                                        </p:tgtEl>
                                      </p:cBhvr>
                                    </p:animEffect>
                                  </p:childTnLst>
                                </p:cTn>
                              </p:par>
                              <p:par>
                                <p:cTn id="50" presetID="22" presetClass="entr" presetSubtype="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4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400"/>
                                        <p:tgtEl>
                                          <p:spTgt spid="45"/>
                                        </p:tgtEl>
                                      </p:cBhvr>
                                    </p:animEffect>
                                  </p:childTnLst>
                                </p:cTn>
                              </p:par>
                              <p:par>
                                <p:cTn id="59" presetID="10" presetClass="entr" presetSubtype="0" fill="hold" grpId="0" nodeType="withEffect">
                                  <p:stCondLst>
                                    <p:cond delay="250"/>
                                  </p:stCondLst>
                                  <p:iterate type="wd">
                                    <p:tmPct val="4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27" grpId="0"/>
      <p:bldP spid="28" grpId="0"/>
      <p:bldP spid="42"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5933A2-B3AE-4A49-B50D-AC3D36E1A912}"/>
              </a:ext>
            </a:extLst>
          </p:cNvPr>
          <p:cNvGrpSpPr/>
          <p:nvPr/>
        </p:nvGrpSpPr>
        <p:grpSpPr>
          <a:xfrm>
            <a:off x="-3293053" y="-641303"/>
            <a:ext cx="19664610" cy="8023124"/>
            <a:chOff x="-3293053" y="-641303"/>
            <a:chExt cx="1966461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grpSp>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BCC8D4C-F34F-FB49-B5CB-B606C808AA9F}"/>
              </a:ext>
            </a:extLst>
          </p:cNvPr>
          <p:cNvGrpSpPr/>
          <p:nvPr/>
        </p:nvGrpSpPr>
        <p:grpSpPr>
          <a:xfrm>
            <a:off x="6657452" y="2084074"/>
            <a:ext cx="5258323" cy="2848808"/>
            <a:chOff x="6657452" y="2084074"/>
            <a:chExt cx="5258323" cy="2848808"/>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2"/>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Difficulties and 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E800A-94F6-4290-8D17-D12AAE4C1EBA}"/>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045845" y="1064011"/>
            <a:ext cx="6067425" cy="6067425"/>
          </a:xfrm>
          <a:prstGeom prst="rect">
            <a:avLst/>
          </a:prstGeom>
        </p:spPr>
      </p:pic>
      <p:grpSp>
        <p:nvGrpSpPr>
          <p:cNvPr id="2" name="组合 1">
            <a:extLst>
              <a:ext uri="{FF2B5EF4-FFF2-40B4-BE49-F238E27FC236}">
                <a16:creationId xmlns:a16="http://schemas.microsoft.com/office/drawing/2014/main" id="{E5BF4CE4-BE36-D346-83E7-E29F42994F02}"/>
              </a:ext>
            </a:extLst>
          </p:cNvPr>
          <p:cNvGrpSpPr/>
          <p:nvPr/>
        </p:nvGrpSpPr>
        <p:grpSpPr>
          <a:xfrm>
            <a:off x="0" y="479236"/>
            <a:ext cx="5853584" cy="584775"/>
            <a:chOff x="0" y="479236"/>
            <a:chExt cx="5853584" cy="584775"/>
          </a:xfrm>
        </p:grpSpPr>
        <p:sp>
          <p:nvSpPr>
            <p:cNvPr id="10" name="文本框 9"/>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关键技术分析</a:t>
              </a:r>
            </a:p>
          </p:txBody>
        </p:sp>
        <p:sp>
          <p:nvSpPr>
            <p:cNvPr id="14" name="矩形 13"/>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3685385" y="255968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63497" y="4400662"/>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15414" y="249019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45468" y="4617976"/>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20627" y="3643752"/>
            <a:ext cx="903883" cy="903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75289" y="2304325"/>
            <a:ext cx="3220733"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存储过程开发</a:t>
            </a:r>
          </a:p>
        </p:txBody>
      </p:sp>
      <p:sp>
        <p:nvSpPr>
          <p:cNvPr id="18" name="矩形 17"/>
          <p:cNvSpPr/>
          <p:nvPr/>
        </p:nvSpPr>
        <p:spPr>
          <a:xfrm>
            <a:off x="8285936" y="4517410"/>
            <a:ext cx="3352329"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前端开发框架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、后端</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Springboot</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a:t>
            </a:r>
          </a:p>
        </p:txBody>
      </p:sp>
      <p:sp>
        <p:nvSpPr>
          <p:cNvPr id="19" name="矩形 18"/>
          <p:cNvSpPr/>
          <p:nvPr/>
        </p:nvSpPr>
        <p:spPr>
          <a:xfrm>
            <a:off x="553735" y="4400662"/>
            <a:ext cx="297271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本地接口 ：</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JNI</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701727" y="2447089"/>
            <a:ext cx="2972714"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流式解析，</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Pandas</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数据处理包，</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nltk</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分词工具</a:t>
            </a:r>
          </a:p>
        </p:txBody>
      </p:sp>
      <p:sp>
        <p:nvSpPr>
          <p:cNvPr id="34" name="文本框 33"/>
          <p:cNvSpPr txBox="1"/>
          <p:nvPr/>
        </p:nvSpPr>
        <p:spPr>
          <a:xfrm>
            <a:off x="5517833" y="3754832"/>
            <a:ext cx="943610" cy="707886"/>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149399959"/>
      </p:ext>
    </p:extLst>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300" fill="hold"/>
                                        <p:tgtEl>
                                          <p:spTgt spid="16"/>
                                        </p:tgtEl>
                                        <p:attrNameLst>
                                          <p:attrName>ppt_w</p:attrName>
                                        </p:attrNameLst>
                                      </p:cBhvr>
                                      <p:tavLst>
                                        <p:tav tm="0">
                                          <p:val>
                                            <p:fltVal val="0"/>
                                          </p:val>
                                        </p:tav>
                                        <p:tav tm="100000">
                                          <p:val>
                                            <p:strVal val="#ppt_w"/>
                                          </p:val>
                                        </p:tav>
                                      </p:tavLst>
                                    </p:anim>
                                    <p:anim calcmode="lin" valueType="num">
                                      <p:cBhvr>
                                        <p:cTn id="11" dur="300" fill="hold"/>
                                        <p:tgtEl>
                                          <p:spTgt spid="16"/>
                                        </p:tgtEl>
                                        <p:attrNameLst>
                                          <p:attrName>ppt_h</p:attrName>
                                        </p:attrNameLst>
                                      </p:cBhvr>
                                      <p:tavLst>
                                        <p:tav tm="0">
                                          <p:val>
                                            <p:fltVal val="0"/>
                                          </p:val>
                                        </p:tav>
                                        <p:tav tm="100000">
                                          <p:val>
                                            <p:strVal val="#ppt_h"/>
                                          </p:val>
                                        </p:tav>
                                      </p:tavLst>
                                    </p:anim>
                                    <p:animEffect transition="in" filter="fade">
                                      <p:cBhvr>
                                        <p:cTn id="12" dur="300"/>
                                        <p:tgtEl>
                                          <p:spTgt spid="1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300" fill="hold"/>
                                        <p:tgtEl>
                                          <p:spTgt spid="34"/>
                                        </p:tgtEl>
                                        <p:attrNameLst>
                                          <p:attrName>ppt_w</p:attrName>
                                        </p:attrNameLst>
                                      </p:cBhvr>
                                      <p:tavLst>
                                        <p:tav tm="0">
                                          <p:val>
                                            <p:fltVal val="0"/>
                                          </p:val>
                                        </p:tav>
                                        <p:tav tm="100000">
                                          <p:val>
                                            <p:strVal val="#ppt_w"/>
                                          </p:val>
                                        </p:tav>
                                      </p:tavLst>
                                    </p:anim>
                                    <p:anim calcmode="lin" valueType="num">
                                      <p:cBhvr>
                                        <p:cTn id="16" dur="300" fill="hold"/>
                                        <p:tgtEl>
                                          <p:spTgt spid="34"/>
                                        </p:tgtEl>
                                        <p:attrNameLst>
                                          <p:attrName>ppt_h</p:attrName>
                                        </p:attrNameLst>
                                      </p:cBhvr>
                                      <p:tavLst>
                                        <p:tav tm="0">
                                          <p:val>
                                            <p:fltVal val="0"/>
                                          </p:val>
                                        </p:tav>
                                        <p:tav tm="100000">
                                          <p:val>
                                            <p:strVal val="#ppt_h"/>
                                          </p:val>
                                        </p:tav>
                                      </p:tavLst>
                                    </p:anim>
                                    <p:animEffect transition="in" filter="fade">
                                      <p:cBhvr>
                                        <p:cTn id="17" dur="3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6" grpId="0" animBg="1"/>
      <p:bldP spid="17" grpId="0"/>
      <p:bldP spid="18" grpId="0"/>
      <p:bldP spid="19" grpId="0"/>
      <p:bldP spid="2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par>
                          <p:cTn id="38" fill="hold">
                            <p:stCondLst>
                              <p:cond delay="14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紧密社区搜索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属性紧密社区搜索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checkerboard(across)">
                                      <p:cBhvr>
                                        <p:cTn id="10" dur="500"/>
                                        <p:tgtEl>
                                          <p:spTgt spid="9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grpSp>
        <p:nvGrpSpPr>
          <p:cNvPr id="4" name="组合 3">
            <a:extLst>
              <a:ext uri="{FF2B5EF4-FFF2-40B4-BE49-F238E27FC236}">
                <a16:creationId xmlns:a16="http://schemas.microsoft.com/office/drawing/2014/main" id="{2AC118A0-6FF4-4B4D-BC0C-60ACBF6C2C83}"/>
              </a:ext>
            </a:extLst>
          </p:cNvPr>
          <p:cNvGrpSpPr/>
          <p:nvPr/>
        </p:nvGrpSpPr>
        <p:grpSpPr>
          <a:xfrm>
            <a:off x="0" y="479236"/>
            <a:ext cx="5853584" cy="584775"/>
            <a:chOff x="0" y="479236"/>
            <a:chExt cx="5853584" cy="584775"/>
          </a:xfrm>
        </p:grpSpPr>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out)">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ppt_w+.15"/>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animEffect transition="in" filter="fade">
                                      <p:cBhvr>
                                        <p:cTn id="17" dur="500"/>
                                        <p:tgtEl>
                                          <p:spTgt spid="13"/>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400"/>
                                        <p:tgtEl>
                                          <p:spTgt spid="9"/>
                                        </p:tgtEl>
                                      </p:cBhvr>
                                    </p:animEffect>
                                  </p:childTnLst>
                                </p:cTn>
                              </p:par>
                              <p:par>
                                <p:cTn id="21" presetID="50" presetClass="entr" presetSubtype="0" decel="100000" fill="hold" grpId="0" nodeType="withEffect">
                                  <p:stCondLst>
                                    <p:cond delay="3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15"/>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par>
                                <p:cTn id="26" presetID="10" presetClass="entr" presetSubtype="0" fill="hold" grpId="0" nodeType="withEffect">
                                  <p:stCondLst>
                                    <p:cond delay="350"/>
                                  </p:stCondLst>
                                  <p:iterate type="wd">
                                    <p:tmPct val="4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400"/>
                                        <p:tgtEl>
                                          <p:spTgt spid="11"/>
                                        </p:tgtEl>
                                      </p:cBhvr>
                                    </p:animEffect>
                                  </p:childTnLst>
                                </p:cTn>
                              </p:par>
                              <p:par>
                                <p:cTn id="29" presetID="10" presetClass="entr" presetSubtype="0" fill="hold" grpId="0" nodeType="withEffect">
                                  <p:stCondLst>
                                    <p:cond delay="0"/>
                                  </p:stCondLst>
                                  <p:iterate type="wd">
                                    <p:tmPct val="4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50" presetClass="entr" presetSubtype="0" decel="100000" fill="hold" grpId="0" nodeType="withEffect">
                                  <p:stCondLst>
                                    <p:cond delay="7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ppt_w+.15"/>
                                          </p:val>
                                        </p:tav>
                                        <p:tav tm="100000">
                                          <p:val>
                                            <p:strVal val="#ppt_w"/>
                                          </p:val>
                                        </p:tav>
                                      </p:tavLst>
                                    </p:anim>
                                    <p:anim calcmode="lin" valueType="num">
                                      <p:cBhvr>
                                        <p:cTn id="35" dur="500" fill="hold"/>
                                        <p:tgtEl>
                                          <p:spTgt spid="15"/>
                                        </p:tgtEl>
                                        <p:attrNameLst>
                                          <p:attrName>ppt_h</p:attrName>
                                        </p:attrNameLst>
                                      </p:cBhvr>
                                      <p:tavLst>
                                        <p:tav tm="0">
                                          <p:val>
                                            <p:strVal val="#ppt_h"/>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中获取如研究团体等有价值的信息已经变成了现实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13011" y="3377188"/>
            <a:ext cx="3188607"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基于</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作为存储工具，通过集成不同的图相关的算法，如中心度算法、相似度算法、社区搜索算法；提供一个针对学术网络的信息搜索检索平台。</a:t>
            </a:r>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选题背景概述</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选题意义概述</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1" presetClass="entr" presetSubtype="0" fill="hold" grpId="1"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grpSp>
        <p:nvGrpSpPr>
          <p:cNvPr id="2" name="组合 1">
            <a:extLst>
              <a:ext uri="{FF2B5EF4-FFF2-40B4-BE49-F238E27FC236}">
                <a16:creationId xmlns:a16="http://schemas.microsoft.com/office/drawing/2014/main" id="{FC3E375E-BFF6-9543-9B4C-E2380B689E86}"/>
              </a:ext>
            </a:extLst>
          </p:cNvPr>
          <p:cNvGrpSpPr/>
          <p:nvPr/>
        </p:nvGrpSpPr>
        <p:grpSpPr>
          <a:xfrm>
            <a:off x="0" y="536386"/>
            <a:ext cx="5853584" cy="584775"/>
            <a:chOff x="0" y="536386"/>
            <a:chExt cx="5853584" cy="584775"/>
          </a:xfrm>
        </p:grpSpPr>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fltVal val="0.5"/>
                                          </p:val>
                                        </p:tav>
                                        <p:tav tm="100000">
                                          <p:val>
                                            <p:strVal val="#ppt_x"/>
                                          </p:val>
                                        </p:tav>
                                      </p:tavLst>
                                    </p:anim>
                                    <p:anim calcmode="lin" valueType="num">
                                      <p:cBhvr>
                                        <p:cTn id="28" dur="500" fill="hold"/>
                                        <p:tgtEl>
                                          <p:spTgt spid="2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fltVal val="0.5"/>
                                          </p:val>
                                        </p:tav>
                                        <p:tav tm="100000">
                                          <p:val>
                                            <p:strVal val="#ppt_x"/>
                                          </p:val>
                                        </p:tav>
                                      </p:tavLst>
                                    </p:anim>
                                    <p:anim calcmode="lin" valueType="num">
                                      <p:cBhvr>
                                        <p:cTn id="56" dur="500" fill="hold"/>
                                        <p:tgtEl>
                                          <p:spTgt spid="33"/>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fltVal val="0.5"/>
                                          </p:val>
                                        </p:tav>
                                        <p:tav tm="100000">
                                          <p:val>
                                            <p:strVal val="#ppt_x"/>
                                          </p:val>
                                        </p:tav>
                                      </p:tavLst>
                                    </p:anim>
                                    <p:anim calcmode="lin" valueType="num">
                                      <p:cBhvr>
                                        <p:cTn id="63" dur="500" fill="hold"/>
                                        <p:tgtEl>
                                          <p:spTgt spid="34"/>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fltVal val="0.5"/>
                                          </p:val>
                                        </p:tav>
                                        <p:tav tm="100000">
                                          <p:val>
                                            <p:strVal val="#ppt_x"/>
                                          </p:val>
                                        </p:tav>
                                      </p:tavLst>
                                    </p:anim>
                                    <p:anim calcmode="lin" valueType="num">
                                      <p:cBhvr>
                                        <p:cTn id="77" dur="500" fill="hold"/>
                                        <p:tgtEl>
                                          <p:spTgt spid="36"/>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500" fill="hold"/>
                                        <p:tgtEl>
                                          <p:spTgt spid="38"/>
                                        </p:tgtEl>
                                        <p:attrNameLst>
                                          <p:attrName>ppt_w</p:attrName>
                                        </p:attrNameLst>
                                      </p:cBhvr>
                                      <p:tavLst>
                                        <p:tav tm="0">
                                          <p:val>
                                            <p:fltVal val="0"/>
                                          </p:val>
                                        </p:tav>
                                        <p:tav tm="100000">
                                          <p:val>
                                            <p:strVal val="#ppt_w"/>
                                          </p:val>
                                        </p:tav>
                                      </p:tavLst>
                                    </p:anim>
                                    <p:anim calcmode="lin" valueType="num">
                                      <p:cBhvr>
                                        <p:cTn id="81" dur="500" fill="hold"/>
                                        <p:tgtEl>
                                          <p:spTgt spid="38"/>
                                        </p:tgtEl>
                                        <p:attrNameLst>
                                          <p:attrName>ppt_h</p:attrName>
                                        </p:attrNameLst>
                                      </p:cBhvr>
                                      <p:tavLst>
                                        <p:tav tm="0">
                                          <p:val>
                                            <p:fltVal val="0"/>
                                          </p:val>
                                        </p:tav>
                                        <p:tav tm="100000">
                                          <p:val>
                                            <p:strVal val="#ppt_h"/>
                                          </p:val>
                                        </p:tav>
                                      </p:tavLst>
                                    </p:anim>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fltVal val="0.5"/>
                                          </p:val>
                                        </p:tav>
                                        <p:tav tm="100000">
                                          <p:val>
                                            <p:strVal val="#ppt_x"/>
                                          </p:val>
                                        </p:tav>
                                      </p:tavLst>
                                    </p:anim>
                                    <p:anim calcmode="lin" valueType="num">
                                      <p:cBhvr>
                                        <p:cTn id="84" dur="500" fill="hold"/>
                                        <p:tgtEl>
                                          <p:spTgt spid="3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anim calcmode="lin" valueType="num">
                                      <p:cBhvr>
                                        <p:cTn id="97" dur="500" fill="hold"/>
                                        <p:tgtEl>
                                          <p:spTgt spid="40"/>
                                        </p:tgtEl>
                                        <p:attrNameLst>
                                          <p:attrName>ppt_x</p:attrName>
                                        </p:attrNameLst>
                                      </p:cBhvr>
                                      <p:tavLst>
                                        <p:tav tm="0">
                                          <p:val>
                                            <p:fltVal val="0.5"/>
                                          </p:val>
                                        </p:tav>
                                        <p:tav tm="100000">
                                          <p:val>
                                            <p:strVal val="#ppt_x"/>
                                          </p:val>
                                        </p:tav>
                                      </p:tavLst>
                                    </p:anim>
                                    <p:anim calcmode="lin" valueType="num">
                                      <p:cBhvr>
                                        <p:cTn id="98" dur="500" fill="hold"/>
                                        <p:tgtEl>
                                          <p:spTgt spid="4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fltVal val="0.5"/>
                                          </p:val>
                                        </p:tav>
                                        <p:tav tm="100000">
                                          <p:val>
                                            <p:strVal val="#ppt_x"/>
                                          </p:val>
                                        </p:tav>
                                      </p:tavLst>
                                    </p:anim>
                                    <p:anim calcmode="lin" valueType="num">
                                      <p:cBhvr>
                                        <p:cTn id="105" dur="500" fill="hold"/>
                                        <p:tgtEl>
                                          <p:spTgt spid="4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anim calcmode="lin" valueType="num">
                                      <p:cBhvr>
                                        <p:cTn id="111" dur="500" fill="hold"/>
                                        <p:tgtEl>
                                          <p:spTgt spid="42"/>
                                        </p:tgtEl>
                                        <p:attrNameLst>
                                          <p:attrName>ppt_x</p:attrName>
                                        </p:attrNameLst>
                                      </p:cBhvr>
                                      <p:tavLst>
                                        <p:tav tm="0">
                                          <p:val>
                                            <p:fltVal val="0.5"/>
                                          </p:val>
                                        </p:tav>
                                        <p:tav tm="100000">
                                          <p:val>
                                            <p:strVal val="#ppt_x"/>
                                          </p:val>
                                        </p:tav>
                                      </p:tavLst>
                                    </p:anim>
                                    <p:anim calcmode="lin" valueType="num">
                                      <p:cBhvr>
                                        <p:cTn id="112" dur="500" fill="hold"/>
                                        <p:tgtEl>
                                          <p:spTgt spid="4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500" fill="hold"/>
                                        <p:tgtEl>
                                          <p:spTgt spid="43"/>
                                        </p:tgtEl>
                                        <p:attrNameLst>
                                          <p:attrName>ppt_w</p:attrName>
                                        </p:attrNameLst>
                                      </p:cBhvr>
                                      <p:tavLst>
                                        <p:tav tm="0">
                                          <p:val>
                                            <p:fltVal val="0"/>
                                          </p:val>
                                        </p:tav>
                                        <p:tav tm="100000">
                                          <p:val>
                                            <p:strVal val="#ppt_w"/>
                                          </p:val>
                                        </p:tav>
                                      </p:tavLst>
                                    </p:anim>
                                    <p:anim calcmode="lin" valueType="num">
                                      <p:cBhvr>
                                        <p:cTn id="116" dur="500" fill="hold"/>
                                        <p:tgtEl>
                                          <p:spTgt spid="43"/>
                                        </p:tgtEl>
                                        <p:attrNameLst>
                                          <p:attrName>ppt_h</p:attrName>
                                        </p:attrNameLst>
                                      </p:cBhvr>
                                      <p:tavLst>
                                        <p:tav tm="0">
                                          <p:val>
                                            <p:fltVal val="0"/>
                                          </p:val>
                                        </p:tav>
                                        <p:tav tm="100000">
                                          <p:val>
                                            <p:strVal val="#ppt_h"/>
                                          </p:val>
                                        </p:tav>
                                      </p:tavLst>
                                    </p:anim>
                                    <p:animEffect transition="in" filter="fade">
                                      <p:cBhvr>
                                        <p:cTn id="117" dur="500"/>
                                        <p:tgtEl>
                                          <p:spTgt spid="43"/>
                                        </p:tgtEl>
                                      </p:cBhvr>
                                    </p:animEffect>
                                    <p:anim calcmode="lin" valueType="num">
                                      <p:cBhvr>
                                        <p:cTn id="118" dur="500" fill="hold"/>
                                        <p:tgtEl>
                                          <p:spTgt spid="43"/>
                                        </p:tgtEl>
                                        <p:attrNameLst>
                                          <p:attrName>ppt_x</p:attrName>
                                        </p:attrNameLst>
                                      </p:cBhvr>
                                      <p:tavLst>
                                        <p:tav tm="0">
                                          <p:val>
                                            <p:fltVal val="0.5"/>
                                          </p:val>
                                        </p:tav>
                                        <p:tav tm="100000">
                                          <p:val>
                                            <p:strVal val="#ppt_x"/>
                                          </p:val>
                                        </p:tav>
                                      </p:tavLst>
                                    </p:anim>
                                    <p:anim calcmode="lin" valueType="num">
                                      <p:cBhvr>
                                        <p:cTn id="119" dur="500" fill="hold"/>
                                        <p:tgtEl>
                                          <p:spTgt spid="4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anim calcmode="lin" valueType="num">
                                      <p:cBhvr>
                                        <p:cTn id="125" dur="500" fill="hold"/>
                                        <p:tgtEl>
                                          <p:spTgt spid="44"/>
                                        </p:tgtEl>
                                        <p:attrNameLst>
                                          <p:attrName>ppt_x</p:attrName>
                                        </p:attrNameLst>
                                      </p:cBhvr>
                                      <p:tavLst>
                                        <p:tav tm="0">
                                          <p:val>
                                            <p:fltVal val="0.5"/>
                                          </p:val>
                                        </p:tav>
                                        <p:tav tm="100000">
                                          <p:val>
                                            <p:strVal val="#ppt_x"/>
                                          </p:val>
                                        </p:tav>
                                      </p:tavLst>
                                    </p:anim>
                                    <p:anim calcmode="lin" valueType="num">
                                      <p:cBhvr>
                                        <p:cTn id="126" dur="500" fill="hold"/>
                                        <p:tgtEl>
                                          <p:spTgt spid="4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fltVal val="0.5"/>
                                          </p:val>
                                        </p:tav>
                                        <p:tav tm="100000">
                                          <p:val>
                                            <p:strVal val="#ppt_x"/>
                                          </p:val>
                                        </p:tav>
                                      </p:tavLst>
                                    </p:anim>
                                    <p:anim calcmode="lin" valueType="num">
                                      <p:cBhvr>
                                        <p:cTn id="133" dur="500" fill="hold"/>
                                        <p:tgtEl>
                                          <p:spTgt spid="4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anim calcmode="lin" valueType="num">
                                      <p:cBhvr>
                                        <p:cTn id="139" dur="500" fill="hold"/>
                                        <p:tgtEl>
                                          <p:spTgt spid="46"/>
                                        </p:tgtEl>
                                        <p:attrNameLst>
                                          <p:attrName>ppt_x</p:attrName>
                                        </p:attrNameLst>
                                      </p:cBhvr>
                                      <p:tavLst>
                                        <p:tav tm="0">
                                          <p:val>
                                            <p:fltVal val="0.5"/>
                                          </p:val>
                                        </p:tav>
                                        <p:tav tm="100000">
                                          <p:val>
                                            <p:strVal val="#ppt_x"/>
                                          </p:val>
                                        </p:tav>
                                      </p:tavLst>
                                    </p:anim>
                                    <p:anim calcmode="lin" valueType="num">
                                      <p:cBhvr>
                                        <p:cTn id="140" dur="500" fill="hold"/>
                                        <p:tgtEl>
                                          <p:spTgt spid="4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 calcmode="lin" valueType="num">
                                      <p:cBhvr>
                                        <p:cTn id="143" dur="500" fill="hold"/>
                                        <p:tgtEl>
                                          <p:spTgt spid="47"/>
                                        </p:tgtEl>
                                        <p:attrNameLst>
                                          <p:attrName>ppt_w</p:attrName>
                                        </p:attrNameLst>
                                      </p:cBhvr>
                                      <p:tavLst>
                                        <p:tav tm="0">
                                          <p:val>
                                            <p:fltVal val="0"/>
                                          </p:val>
                                        </p:tav>
                                        <p:tav tm="100000">
                                          <p:val>
                                            <p:strVal val="#ppt_w"/>
                                          </p:val>
                                        </p:tav>
                                      </p:tavLst>
                                    </p:anim>
                                    <p:anim calcmode="lin" valueType="num">
                                      <p:cBhvr>
                                        <p:cTn id="144" dur="500" fill="hold"/>
                                        <p:tgtEl>
                                          <p:spTgt spid="47"/>
                                        </p:tgtEl>
                                        <p:attrNameLst>
                                          <p:attrName>ppt_h</p:attrName>
                                        </p:attrNameLst>
                                      </p:cBhvr>
                                      <p:tavLst>
                                        <p:tav tm="0">
                                          <p:val>
                                            <p:fltVal val="0"/>
                                          </p:val>
                                        </p:tav>
                                        <p:tav tm="100000">
                                          <p:val>
                                            <p:strVal val="#ppt_h"/>
                                          </p:val>
                                        </p:tav>
                                      </p:tavLst>
                                    </p:anim>
                                    <p:animEffect transition="in" filter="fade">
                                      <p:cBhvr>
                                        <p:cTn id="145" dur="500"/>
                                        <p:tgtEl>
                                          <p:spTgt spid="47"/>
                                        </p:tgtEl>
                                      </p:cBhvr>
                                    </p:animEffect>
                                    <p:anim calcmode="lin" valueType="num">
                                      <p:cBhvr>
                                        <p:cTn id="146" dur="500" fill="hold"/>
                                        <p:tgtEl>
                                          <p:spTgt spid="47"/>
                                        </p:tgtEl>
                                        <p:attrNameLst>
                                          <p:attrName>ppt_x</p:attrName>
                                        </p:attrNameLst>
                                      </p:cBhvr>
                                      <p:tavLst>
                                        <p:tav tm="0">
                                          <p:val>
                                            <p:fltVal val="0.5"/>
                                          </p:val>
                                        </p:tav>
                                        <p:tav tm="100000">
                                          <p:val>
                                            <p:strVal val="#ppt_x"/>
                                          </p:val>
                                        </p:tav>
                                      </p:tavLst>
                                    </p:anim>
                                    <p:anim calcmode="lin" valueType="num">
                                      <p:cBhvr>
                                        <p:cTn id="147" dur="500" fill="hold"/>
                                        <p:tgtEl>
                                          <p:spTgt spid="4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500" fill="hold"/>
                                        <p:tgtEl>
                                          <p:spTgt spid="48"/>
                                        </p:tgtEl>
                                        <p:attrNameLst>
                                          <p:attrName>ppt_w</p:attrName>
                                        </p:attrNameLst>
                                      </p:cBhvr>
                                      <p:tavLst>
                                        <p:tav tm="0">
                                          <p:val>
                                            <p:fltVal val="0"/>
                                          </p:val>
                                        </p:tav>
                                        <p:tav tm="100000">
                                          <p:val>
                                            <p:strVal val="#ppt_w"/>
                                          </p:val>
                                        </p:tav>
                                      </p:tavLst>
                                    </p:anim>
                                    <p:anim calcmode="lin" valueType="num">
                                      <p:cBhvr>
                                        <p:cTn id="151" dur="500" fill="hold"/>
                                        <p:tgtEl>
                                          <p:spTgt spid="48"/>
                                        </p:tgtEl>
                                        <p:attrNameLst>
                                          <p:attrName>ppt_h</p:attrName>
                                        </p:attrNameLst>
                                      </p:cBhvr>
                                      <p:tavLst>
                                        <p:tav tm="0">
                                          <p:val>
                                            <p:fltVal val="0"/>
                                          </p:val>
                                        </p:tav>
                                        <p:tav tm="100000">
                                          <p:val>
                                            <p:strVal val="#ppt_h"/>
                                          </p:val>
                                        </p:tav>
                                      </p:tavLst>
                                    </p:anim>
                                    <p:animEffect transition="in" filter="fade">
                                      <p:cBhvr>
                                        <p:cTn id="152" dur="500"/>
                                        <p:tgtEl>
                                          <p:spTgt spid="48"/>
                                        </p:tgtEl>
                                      </p:cBhvr>
                                    </p:animEffect>
                                    <p:anim calcmode="lin" valueType="num">
                                      <p:cBhvr>
                                        <p:cTn id="153" dur="500" fill="hold"/>
                                        <p:tgtEl>
                                          <p:spTgt spid="48"/>
                                        </p:tgtEl>
                                        <p:attrNameLst>
                                          <p:attrName>ppt_x</p:attrName>
                                        </p:attrNameLst>
                                      </p:cBhvr>
                                      <p:tavLst>
                                        <p:tav tm="0">
                                          <p:val>
                                            <p:fltVal val="0.5"/>
                                          </p:val>
                                        </p:tav>
                                        <p:tav tm="100000">
                                          <p:val>
                                            <p:strVal val="#ppt_x"/>
                                          </p:val>
                                        </p:tav>
                                      </p:tavLst>
                                    </p:anim>
                                    <p:anim calcmode="lin" valueType="num">
                                      <p:cBhvr>
                                        <p:cTn id="154" dur="500" fill="hold"/>
                                        <p:tgtEl>
                                          <p:spTgt spid="4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p:cTn id="157" dur="500" fill="hold"/>
                                        <p:tgtEl>
                                          <p:spTgt spid="49"/>
                                        </p:tgtEl>
                                        <p:attrNameLst>
                                          <p:attrName>ppt_w</p:attrName>
                                        </p:attrNameLst>
                                      </p:cBhvr>
                                      <p:tavLst>
                                        <p:tav tm="0">
                                          <p:val>
                                            <p:fltVal val="0"/>
                                          </p:val>
                                        </p:tav>
                                        <p:tav tm="100000">
                                          <p:val>
                                            <p:strVal val="#ppt_w"/>
                                          </p:val>
                                        </p:tav>
                                      </p:tavLst>
                                    </p:anim>
                                    <p:anim calcmode="lin" valueType="num">
                                      <p:cBhvr>
                                        <p:cTn id="158" dur="500" fill="hold"/>
                                        <p:tgtEl>
                                          <p:spTgt spid="49"/>
                                        </p:tgtEl>
                                        <p:attrNameLst>
                                          <p:attrName>ppt_h</p:attrName>
                                        </p:attrNameLst>
                                      </p:cBhvr>
                                      <p:tavLst>
                                        <p:tav tm="0">
                                          <p:val>
                                            <p:fltVal val="0"/>
                                          </p:val>
                                        </p:tav>
                                        <p:tav tm="100000">
                                          <p:val>
                                            <p:strVal val="#ppt_h"/>
                                          </p:val>
                                        </p:tav>
                                      </p:tavLst>
                                    </p:anim>
                                    <p:animEffect transition="in" filter="fade">
                                      <p:cBhvr>
                                        <p:cTn id="159" dur="500"/>
                                        <p:tgtEl>
                                          <p:spTgt spid="49"/>
                                        </p:tgtEl>
                                      </p:cBhvr>
                                    </p:animEffect>
                                    <p:anim calcmode="lin" valueType="num">
                                      <p:cBhvr>
                                        <p:cTn id="160" dur="500" fill="hold"/>
                                        <p:tgtEl>
                                          <p:spTgt spid="49"/>
                                        </p:tgtEl>
                                        <p:attrNameLst>
                                          <p:attrName>ppt_x</p:attrName>
                                        </p:attrNameLst>
                                      </p:cBhvr>
                                      <p:tavLst>
                                        <p:tav tm="0">
                                          <p:val>
                                            <p:fltVal val="0.5"/>
                                          </p:val>
                                        </p:tav>
                                        <p:tav tm="100000">
                                          <p:val>
                                            <p:strVal val="#ppt_x"/>
                                          </p:val>
                                        </p:tav>
                                      </p:tavLst>
                                    </p:anim>
                                    <p:anim calcmode="lin" valueType="num">
                                      <p:cBhvr>
                                        <p:cTn id="161" dur="500" fill="hold"/>
                                        <p:tgtEl>
                                          <p:spTgt spid="4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500" fill="hold"/>
                                        <p:tgtEl>
                                          <p:spTgt spid="53"/>
                                        </p:tgtEl>
                                        <p:attrNameLst>
                                          <p:attrName>ppt_w</p:attrName>
                                        </p:attrNameLst>
                                      </p:cBhvr>
                                      <p:tavLst>
                                        <p:tav tm="0">
                                          <p:val>
                                            <p:fltVal val="0"/>
                                          </p:val>
                                        </p:tav>
                                        <p:tav tm="100000">
                                          <p:val>
                                            <p:strVal val="#ppt_w"/>
                                          </p:val>
                                        </p:tav>
                                      </p:tavLst>
                                    </p:anim>
                                    <p:anim calcmode="lin" valueType="num">
                                      <p:cBhvr>
                                        <p:cTn id="172" dur="500" fill="hold"/>
                                        <p:tgtEl>
                                          <p:spTgt spid="53"/>
                                        </p:tgtEl>
                                        <p:attrNameLst>
                                          <p:attrName>ppt_h</p:attrName>
                                        </p:attrNameLst>
                                      </p:cBhvr>
                                      <p:tavLst>
                                        <p:tav tm="0">
                                          <p:val>
                                            <p:fltVal val="0"/>
                                          </p:val>
                                        </p:tav>
                                        <p:tav tm="100000">
                                          <p:val>
                                            <p:strVal val="#ppt_h"/>
                                          </p:val>
                                        </p:tav>
                                      </p:tavLst>
                                    </p:anim>
                                    <p:animEffect transition="in" filter="fade">
                                      <p:cBhvr>
                                        <p:cTn id="173" dur="500"/>
                                        <p:tgtEl>
                                          <p:spTgt spid="53"/>
                                        </p:tgtEl>
                                      </p:cBhvr>
                                    </p:animEffect>
                                    <p:anim calcmode="lin" valueType="num">
                                      <p:cBhvr>
                                        <p:cTn id="174" dur="500" fill="hold"/>
                                        <p:tgtEl>
                                          <p:spTgt spid="53"/>
                                        </p:tgtEl>
                                        <p:attrNameLst>
                                          <p:attrName>ppt_x</p:attrName>
                                        </p:attrNameLst>
                                      </p:cBhvr>
                                      <p:tavLst>
                                        <p:tav tm="0">
                                          <p:val>
                                            <p:fltVal val="0.5"/>
                                          </p:val>
                                        </p:tav>
                                        <p:tav tm="100000">
                                          <p:val>
                                            <p:strVal val="#ppt_x"/>
                                          </p:val>
                                        </p:tav>
                                      </p:tavLst>
                                    </p:anim>
                                    <p:anim calcmode="lin" valueType="num">
                                      <p:cBhvr>
                                        <p:cTn id="175" dur="500" fill="hold"/>
                                        <p:tgtEl>
                                          <p:spTgt spid="53"/>
                                        </p:tgtEl>
                                        <p:attrNameLst>
                                          <p:attrName>ppt_y</p:attrName>
                                        </p:attrNameLst>
                                      </p:cBhvr>
                                      <p:tavLst>
                                        <p:tav tm="0">
                                          <p:val>
                                            <p:fltVal val="0.5"/>
                                          </p:val>
                                        </p:tav>
                                        <p:tav tm="100000">
                                          <p:val>
                                            <p:strVal val="#ppt_y"/>
                                          </p:val>
                                        </p:tav>
                                      </p:tavLst>
                                    </p:anim>
                                  </p:childTnLst>
                                </p:cTn>
                              </p:par>
                              <p:par>
                                <p:cTn id="176" presetID="10" presetClass="entr" presetSubtype="0" fill="hold" grpId="0" nodeType="with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500"/>
                                        <p:tgtEl>
                                          <p:spTgt spid="2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fade">
                                      <p:cBhvr>
                                        <p:cTn id="186" dur="500"/>
                                        <p:tgtEl>
                                          <p:spTgt spid="4"/>
                                        </p:tgtEl>
                                      </p:cBhvr>
                                    </p:animEffect>
                                  </p:childTnLst>
                                </p:cTn>
                              </p:par>
                              <p:par>
                                <p:cTn id="187" presetID="10" presetClass="entr" presetSubtype="0" fill="hold" grpId="0" nodeType="withEffect">
                                  <p:stCondLst>
                                    <p:cond delay="0"/>
                                  </p:stCondLst>
                                  <p:iterate type="wd">
                                    <p:tmPct val="5000"/>
                                  </p:iterate>
                                  <p:childTnLst>
                                    <p:set>
                                      <p:cBhvr>
                                        <p:cTn id="188" dur="1" fill="hold">
                                          <p:stCondLst>
                                            <p:cond delay="0"/>
                                          </p:stCondLst>
                                        </p:cTn>
                                        <p:tgtEl>
                                          <p:spTgt spid="5"/>
                                        </p:tgtEl>
                                        <p:attrNameLst>
                                          <p:attrName>style.visibility</p:attrName>
                                        </p:attrNameLst>
                                      </p:cBhvr>
                                      <p:to>
                                        <p:strVal val="visible"/>
                                      </p:to>
                                    </p:set>
                                    <p:animEffect transition="in" filter="fade">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animEffect transition="in" filter="fade">
                                      <p:cBhvr>
                                        <p:cTn id="197" dur="500"/>
                                        <p:tgtEl>
                                          <p:spTgt spid="8"/>
                                        </p:tgtEl>
                                      </p:cBhvr>
                                    </p:animEffect>
                                  </p:childTnLst>
                                </p:cTn>
                              </p:par>
                              <p:par>
                                <p:cTn id="198" presetID="10" presetClass="entr" presetSubtype="0" fill="hold" grpId="0" nodeType="withEffect">
                                  <p:stCondLst>
                                    <p:cond delay="0"/>
                                  </p:stCondLst>
                                  <p:iterate type="wd">
                                    <p:tmPct val="5000"/>
                                  </p:iterate>
                                  <p:childTnLst>
                                    <p:set>
                                      <p:cBhvr>
                                        <p:cTn id="199" dur="1" fill="hold">
                                          <p:stCondLst>
                                            <p:cond delay="0"/>
                                          </p:stCondLst>
                                        </p:cTn>
                                        <p:tgtEl>
                                          <p:spTgt spid="9"/>
                                        </p:tgtEl>
                                        <p:attrNameLst>
                                          <p:attrName>style.visibility</p:attrName>
                                        </p:attrNameLst>
                                      </p:cBhvr>
                                      <p:to>
                                        <p:strVal val="visible"/>
                                      </p:to>
                                    </p:set>
                                    <p:animEffect transition="in" filter="fade">
                                      <p:cBhvr>
                                        <p:cTn id="200" dur="500"/>
                                        <p:tgtEl>
                                          <p:spTgt spid="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Effect transition="in" filter="fade">
                                      <p:cBhvr>
                                        <p:cTn id="205" dur="500"/>
                                        <p:tgtEl>
                                          <p:spTgt spid="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
                                        </p:tgtEl>
                                        <p:attrNameLst>
                                          <p:attrName>style.visibility</p:attrName>
                                        </p:attrNameLst>
                                      </p:cBhvr>
                                      <p:to>
                                        <p:strVal val="visible"/>
                                      </p:to>
                                    </p:set>
                                    <p:animEffect transition="in" filter="fade">
                                      <p:cBhvr>
                                        <p:cTn id="208" dur="500"/>
                                        <p:tgtEl>
                                          <p:spTgt spid="6"/>
                                        </p:tgtEl>
                                      </p:cBhvr>
                                    </p:animEffect>
                                  </p:childTnLst>
                                </p:cTn>
                              </p:par>
                              <p:par>
                                <p:cTn id="209" presetID="10" presetClass="entr" presetSubtype="0" fill="hold" grpId="0" nodeType="withEffect">
                                  <p:stCondLst>
                                    <p:cond delay="0"/>
                                  </p:stCondLst>
                                  <p:iterate type="wd">
                                    <p:tmPct val="5000"/>
                                  </p:iterate>
                                  <p:childTnLst>
                                    <p:set>
                                      <p:cBhvr>
                                        <p:cTn id="210" dur="1" fill="hold">
                                          <p:stCondLst>
                                            <p:cond delay="0"/>
                                          </p:stCondLst>
                                        </p:cTn>
                                        <p:tgtEl>
                                          <p:spTgt spid="7"/>
                                        </p:tgtEl>
                                        <p:attrNameLst>
                                          <p:attrName>style.visibility</p:attrName>
                                        </p:attrNameLst>
                                      </p:cBhvr>
                                      <p:to>
                                        <p:strVal val="visible"/>
                                      </p:to>
                                    </p:set>
                                    <p:animEffect transition="in" filter="fade">
                                      <p:cBhvr>
                                        <p:cTn id="211" dur="500"/>
                                        <p:tgtEl>
                                          <p:spTgt spid="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24"/>
                                        </p:tgtEl>
                                        <p:attrNameLst>
                                          <p:attrName>style.visibility</p:attrName>
                                        </p:attrNameLst>
                                      </p:cBhvr>
                                      <p:to>
                                        <p:strVal val="visible"/>
                                      </p:to>
                                    </p:set>
                                    <p:animEffect transition="in" filter="fade">
                                      <p:cBhvr>
                                        <p:cTn id="216" dur="500"/>
                                        <p:tgtEl>
                                          <p:spTgt spid="2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
                                        </p:tgtEl>
                                        <p:attrNameLst>
                                          <p:attrName>style.visibility</p:attrName>
                                        </p:attrNameLst>
                                      </p:cBhvr>
                                      <p:to>
                                        <p:strVal val="visible"/>
                                      </p:to>
                                    </p:set>
                                    <p:animEffect transition="in" filter="fade">
                                      <p:cBhvr>
                                        <p:cTn id="219" dur="500"/>
                                        <p:tgtEl>
                                          <p:spTgt spid="10"/>
                                        </p:tgtEl>
                                      </p:cBhvr>
                                    </p:animEffect>
                                  </p:childTnLst>
                                </p:cTn>
                              </p:par>
                              <p:par>
                                <p:cTn id="220" presetID="10" presetClass="entr" presetSubtype="0" fill="hold" grpId="0" nodeType="withEffect">
                                  <p:stCondLst>
                                    <p:cond delay="0"/>
                                  </p:stCondLst>
                                  <p:iterate type="wd">
                                    <p:tmPct val="5000"/>
                                  </p:iterate>
                                  <p:childTnLst>
                                    <p:set>
                                      <p:cBhvr>
                                        <p:cTn id="221" dur="1" fill="hold">
                                          <p:stCondLst>
                                            <p:cond delay="0"/>
                                          </p:stCondLst>
                                        </p:cTn>
                                        <p:tgtEl>
                                          <p:spTgt spid="11"/>
                                        </p:tgtEl>
                                        <p:attrNameLst>
                                          <p:attrName>style.visibility</p:attrName>
                                        </p:attrNameLst>
                                      </p:cBhvr>
                                      <p:to>
                                        <p:strVal val="visible"/>
                                      </p:to>
                                    </p:set>
                                    <p:animEffect transition="in" filter="fade">
                                      <p:cBhvr>
                                        <p:cTn id="2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研究方法和思路</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 and ideas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par>
                          <p:cTn id="12" fill="hold">
                            <p:stCondLst>
                              <p:cond delay="25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B317614-A467-5447-9B97-1DB6FB99EDB6}"/>
              </a:ext>
            </a:extLst>
          </p:cNvPr>
          <p:cNvGrpSpPr/>
          <p:nvPr/>
        </p:nvGrpSpPr>
        <p:grpSpPr>
          <a:xfrm>
            <a:off x="4495169" y="2400429"/>
            <a:ext cx="5946054" cy="1083464"/>
            <a:chOff x="4495169" y="2400429"/>
            <a:chExt cx="5946054" cy="1083464"/>
          </a:xfrm>
        </p:grpSpPr>
        <p:sp>
          <p:nvSpPr>
            <p:cNvPr id="30" name="文本框 29"/>
            <p:cNvSpPr txBox="1"/>
            <p:nvPr/>
          </p:nvSpPr>
          <p:spPr>
            <a:xfrm>
              <a:off x="4495169" y="2400429"/>
              <a:ext cx="22781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495169" y="2858724"/>
              <a:ext cx="5946054" cy="625169"/>
            </a:xfrm>
            <a:prstGeom prst="rect">
              <a:avLst/>
            </a:prstGeom>
          </p:spPr>
          <p:txBody>
            <a:bodyPr wrap="square" lIns="91438" tIns="45719" rIns="91438" bIns="45719">
              <a:spAutoFit/>
            </a:bodyPr>
            <a:lstStyle/>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a:t>
              </a:r>
            </a:p>
          </p:txBody>
        </p:sp>
      </p:grpSp>
      <p:sp>
        <p:nvSpPr>
          <p:cNvPr id="33" name="文本框 32"/>
          <p:cNvSpPr txBox="1"/>
          <p:nvPr/>
        </p:nvSpPr>
        <p:spPr>
          <a:xfrm>
            <a:off x="4495169" y="3579715"/>
            <a:ext cx="12105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34" name="矩形 33"/>
          <p:cNvSpPr/>
          <p:nvPr/>
        </p:nvSpPr>
        <p:spPr>
          <a:xfrm>
            <a:off x="4495169" y="4038010"/>
            <a:ext cx="594605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扩展图数据库</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的算法库，集成不同算法，对图数据进行分析</a:t>
            </a:r>
          </a:p>
        </p:txBody>
      </p:sp>
      <p:grpSp>
        <p:nvGrpSpPr>
          <p:cNvPr id="6" name="组合 5">
            <a:extLst>
              <a:ext uri="{FF2B5EF4-FFF2-40B4-BE49-F238E27FC236}">
                <a16:creationId xmlns:a16="http://schemas.microsoft.com/office/drawing/2014/main" id="{9D1E7C9F-6A30-624B-82A3-AEB7E0433B3D}"/>
              </a:ext>
            </a:extLst>
          </p:cNvPr>
          <p:cNvGrpSpPr/>
          <p:nvPr/>
        </p:nvGrpSpPr>
        <p:grpSpPr>
          <a:xfrm>
            <a:off x="4495169" y="4759001"/>
            <a:ext cx="5946054" cy="908091"/>
            <a:chOff x="4495169" y="4759001"/>
            <a:chExt cx="5946054" cy="908091"/>
          </a:xfrm>
        </p:grpSpPr>
        <p:sp>
          <p:nvSpPr>
            <p:cNvPr id="35" name="文本框 34"/>
            <p:cNvSpPr txBox="1"/>
            <p:nvPr/>
          </p:nvSpPr>
          <p:spPr>
            <a:xfrm>
              <a:off x="4495169" y="4759001"/>
              <a:ext cx="1723541"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系统实现架构</a:t>
              </a:r>
            </a:p>
          </p:txBody>
        </p:sp>
        <p:sp>
          <p:nvSpPr>
            <p:cNvPr id="36" name="矩形 35"/>
            <p:cNvSpPr/>
            <p:nvPr/>
          </p:nvSpPr>
          <p:spPr>
            <a:xfrm>
              <a:off x="4495169" y="5322000"/>
              <a:ext cx="5946054"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根据论文需求分析，设计并实现系统功能</a:t>
              </a:r>
            </a:p>
          </p:txBody>
        </p:sp>
      </p:grpSp>
      <p:grpSp>
        <p:nvGrpSpPr>
          <p:cNvPr id="3" name="组合 2">
            <a:extLst>
              <a:ext uri="{FF2B5EF4-FFF2-40B4-BE49-F238E27FC236}">
                <a16:creationId xmlns:a16="http://schemas.microsoft.com/office/drawing/2014/main" id="{880928AA-8F5D-4B46-8879-9DCFD9D60583}"/>
              </a:ext>
            </a:extLst>
          </p:cNvPr>
          <p:cNvGrpSpPr/>
          <p:nvPr/>
        </p:nvGrpSpPr>
        <p:grpSpPr>
          <a:xfrm>
            <a:off x="4377527" y="844420"/>
            <a:ext cx="3824669" cy="869701"/>
            <a:chOff x="4377527" y="844420"/>
            <a:chExt cx="3824669" cy="869701"/>
          </a:xfrm>
        </p:grpSpPr>
        <p:sp>
          <p:nvSpPr>
            <p:cNvPr id="4" name="文本框 3"/>
            <p:cNvSpPr txBox="1"/>
            <p:nvPr/>
          </p:nvSpPr>
          <p:spPr>
            <a:xfrm>
              <a:off x="5300141" y="991679"/>
              <a:ext cx="2902055"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pic>
          <p:nvPicPr>
            <p:cNvPr id="2" name="图片 1"/>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4377527" y="844420"/>
              <a:ext cx="869701" cy="869701"/>
            </a:xfrm>
            <a:prstGeom prst="rect">
              <a:avLst/>
            </a:prstGeom>
          </p:spPr>
        </p:pic>
      </p:grpSp>
      <p:pic>
        <p:nvPicPr>
          <p:cNvPr id="15" name="图片 14" descr="图片包含 户外艺术系列&#10;&#10;描述已自动生成">
            <a:extLst>
              <a:ext uri="{FF2B5EF4-FFF2-40B4-BE49-F238E27FC236}">
                <a16:creationId xmlns:a16="http://schemas.microsoft.com/office/drawing/2014/main" id="{D01E9633-82B1-4A26-B94C-B01F1B3DE3B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50261" y="1190908"/>
            <a:ext cx="5684520" cy="5684520"/>
          </a:xfrm>
          <a:prstGeom prst="rect">
            <a:avLst/>
          </a:prstGeom>
        </p:spPr>
      </p:pic>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repeatCount="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356798" y="1431725"/>
            <a:ext cx="5223399" cy="5223399"/>
          </a:xfrm>
          <a:prstGeom prst="rect">
            <a:avLst/>
          </a:prstGeom>
        </p:spPr>
      </p:pic>
      <p:sp>
        <p:nvSpPr>
          <p:cNvPr id="11" name="椭圆 10"/>
          <p:cNvSpPr/>
          <p:nvPr/>
        </p:nvSpPr>
        <p:spPr>
          <a:xfrm>
            <a:off x="3920207" y="404342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3584" y="1630587"/>
            <a:ext cx="5007249"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通过在图数据库集成图相关的算法，就可以使用集成的算法对学术网络数据进行分析；并在此基础上实现诸如研究团体搜索、节点相似度查询等功能。</a:t>
            </a:r>
          </a:p>
        </p:txBody>
      </p:sp>
      <p:sp>
        <p:nvSpPr>
          <p:cNvPr id="17" name="矩形 16"/>
          <p:cNvSpPr/>
          <p:nvPr/>
        </p:nvSpPr>
        <p:spPr>
          <a:xfrm>
            <a:off x="7752903" y="4294852"/>
            <a:ext cx="3457055"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系统的实现架构主要分为前端可视化模块与后端接口模块</a:t>
            </a:r>
          </a:p>
        </p:txBody>
      </p:sp>
      <p:sp>
        <p:nvSpPr>
          <p:cNvPr id="19" name="矩形 18"/>
          <p:cNvSpPr/>
          <p:nvPr/>
        </p:nvSpPr>
        <p:spPr>
          <a:xfrm>
            <a:off x="982042" y="3961567"/>
            <a:ext cx="2972714" cy="202555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数据建模的主要目的在于构建一张学术网络。系统实现的所有功能都是局域学术网络图以及图的算法实现。</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数据预处理的目的是从原始数据中抽取构建叙述网络图所需的数据。</a:t>
            </a:r>
          </a:p>
        </p:txBody>
      </p:sp>
      <p:sp>
        <p:nvSpPr>
          <p:cNvPr id="18" name="椭圆 17"/>
          <p:cNvSpPr/>
          <p:nvPr/>
        </p:nvSpPr>
        <p:spPr>
          <a:xfrm>
            <a:off x="5552166" y="1710486"/>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40556E8-8143-9A42-B00E-5B57965E758F}"/>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研究思路分析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10145</TotalTime>
  <Words>2765</Words>
  <Application>Microsoft Macintosh PowerPoint</Application>
  <PresentationFormat>宽屏</PresentationFormat>
  <Paragraphs>386</Paragraphs>
  <Slides>30</Slides>
  <Notes>18</Notes>
  <HiddenSlides>0</HiddenSlides>
  <MMClips>11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等线</vt:lpstr>
      <vt:lpstr>华文细黑</vt:lpstr>
      <vt:lpstr>宋体</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Microsoft Office User</cp:lastModifiedBy>
  <cp:revision>253</cp:revision>
  <dcterms:created xsi:type="dcterms:W3CDTF">2017-05-16T12:45:30Z</dcterms:created>
  <dcterms:modified xsi:type="dcterms:W3CDTF">2021-05-14T09:36:46Z</dcterms:modified>
</cp:coreProperties>
</file>